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097280"/>
            <a:ext cx="137160" cy="438912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005840"/>
            <a:ext cx="6217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0B981"/>
                </a:solidFill>
              </a:defRPr>
            </a:pPr>
            <a:r>
              <a:t>HỒ SƠ KHOA HỌC &amp; CẨM NANG ĐÀO TẠO CHUYÊN MÔN</a:t>
            </a:r>
          </a:p>
          <a:p>
            <a:pPr>
              <a:defRPr sz="3400" b="1">
                <a:solidFill>
                  <a:srgbClr val="FFFFFF"/>
                </a:solidFill>
              </a:defRPr>
            </a:pPr>
            <a:r>
              <a:t>LIFE-SPACE® PROBIOTICS</a:t>
            </a:r>
          </a:p>
          <a:p>
            <a:pPr>
              <a:spcAft>
                <a:spcPts val="1800"/>
              </a:spcAft>
              <a:defRPr sz="1800">
                <a:solidFill>
                  <a:srgbClr val="E2E8F0"/>
                </a:solidFill>
              </a:defRPr>
            </a:pPr>
            <a:r>
              <a:t>Bộ Đôi Men Vi Sinh Mũi Nhọn Dành Cho Mẹ &amp; Bé (2 SKUs)</a:t>
            </a:r>
          </a:p>
          <a:p>
            <a:pPr>
              <a:spcAft>
                <a:spcPts val="2200"/>
              </a:spcAft>
              <a:defRPr sz="1200">
                <a:solidFill>
                  <a:srgbClr val="94A3B8"/>
                </a:solidFill>
              </a:defRPr>
            </a:pPr>
            <a:r>
              <a:t>• SKU 1: Probiotic+ Pregnancy &amp; Breastfeeding (15 Tỷ CFU / Viên)</a:t>
            </a:r>
            <a:br/>
            <a:r>
              <a:t>• SKU 2: Probiotic Powder for Baby (10 Chủng Hiệp Đồng / 0 - 3 Tuổi)</a:t>
            </a:r>
          </a:p>
          <a:p>
            <a:pPr>
              <a:defRPr sz="1050">
                <a:solidFill>
                  <a:srgbClr val="CBD5E1"/>
                </a:solidFill>
              </a:defRPr>
            </a:pPr>
            <a:r>
              <a:t>Bảo trợ học thuật &amp; Hiệu đính: Dược sĩ Thu Thủy (dsthuthuy.com) — Hệ phương pháp DS SBOS™</a:t>
            </a:r>
            <a:br/>
            <a:r>
              <a:t>Tiêu chuẩn kiểm định: TGA (Cơ quan Quản lý Dược phẩm Úc) &amp; Bộ Y tế Việt Nam</a:t>
            </a:r>
          </a:p>
        </p:txBody>
      </p:sp>
      <p:pic>
        <p:nvPicPr>
          <p:cNvPr id="5" name="Picture 4" descr="pregnancy_pack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1097280"/>
            <a:ext cx="3840480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59669"/>
                </a:solidFill>
              </a:defRPr>
            </a:pPr>
            <a:r>
              <a:t>HỆ THỐNG NỘI DUNG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Cấu Trúc Hồ Sơ Khoa Học 5 Trụ Cột (DS SBOS™ Standard)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Quy chuẩn thông tin từ Cơ chế phân tử, Bằng chứng lâm sàng, Ranh giới Claim đến Tư vấn Nhà thuốc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728655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14400" y="1764792"/>
            <a:ext cx="1188720" cy="438912"/>
          </a:xfrm>
          <a:prstGeom prst="roundRect">
            <a:avLst/>
          </a:prstGeom>
          <a:solidFill>
            <a:srgbClr val="ECFDF5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59669"/>
                </a:solidFill>
              </a:defRPr>
            </a:pPr>
            <a:r>
              <a:t>PHẦN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691640"/>
            <a:ext cx="8961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F172A"/>
                </a:solidFill>
              </a:defRPr>
            </a:pPr>
            <a:r>
              <a:t>Nền Tảng Khoa Học &amp; Tiêu Chuẩn Chất Lượng</a:t>
            </a:r>
          </a:p>
          <a:p>
            <a:pPr>
              <a:defRPr sz="1000">
                <a:solidFill>
                  <a:srgbClr val="475569"/>
                </a:solidFill>
              </a:defRPr>
            </a:pPr>
            <a:r>
              <a:t>Di sản 20+ năm tại Úc, chứng nhận TGA/ARTG, công nghệ đông khô lạnh 3 bước, sức sống acid/mật &gt;90%.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96312"/>
            <a:ext cx="10728655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14400" y="2660904"/>
            <a:ext cx="1188720" cy="438912"/>
          </a:xfrm>
          <a:prstGeom prst="roundRect">
            <a:avLst/>
          </a:prstGeom>
          <a:solidFill>
            <a:srgbClr val="FAE8FF"/>
          </a:solidFill>
          <a:ln>
            <a:solidFill>
              <a:srgbClr val="C026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C026D3"/>
                </a:solidFill>
              </a:defRPr>
            </a:pPr>
            <a:r>
              <a:t>PHẦN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2587752"/>
            <a:ext cx="8961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F172A"/>
                </a:solidFill>
              </a:defRPr>
            </a:pPr>
            <a:r>
              <a:t>Phân Tích SKU Mẹ Bầu &amp; Sau Sinh (15B CFU)</a:t>
            </a:r>
          </a:p>
          <a:p>
            <a:pPr>
              <a:defRPr sz="1000">
                <a:solidFill>
                  <a:srgbClr val="475569"/>
                </a:solidFill>
              </a:defRPr>
            </a:pPr>
            <a:r>
              <a:t>Cơ chế giảm viêm tuyến vú (CECT 5716), giảm 50% nguy cơ ĐTĐ thai kỳ (HN001), cải thiện táo bón (HN019).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392424"/>
            <a:ext cx="10728655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14400" y="3557016"/>
            <a:ext cx="1188720" cy="438912"/>
          </a:xfrm>
          <a:prstGeom prst="roundRect">
            <a:avLst/>
          </a:prstGeom>
          <a:solidFill>
            <a:srgbClr val="E0F2FE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284C7"/>
                </a:solidFill>
              </a:defRPr>
            </a:pPr>
            <a:r>
              <a:t>PHẦN 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3483864"/>
            <a:ext cx="8961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F172A"/>
                </a:solidFill>
              </a:defRPr>
            </a:pPr>
            <a:r>
              <a:t>Phân Tích SKU Bé 0 - 3 Tuổi (10 Chủng)</a:t>
            </a:r>
          </a:p>
          <a:p>
            <a:pPr>
              <a:defRPr sz="1000">
                <a:solidFill>
                  <a:srgbClr val="475569"/>
                </a:solidFill>
              </a:defRPr>
            </a:pPr>
            <a:r>
              <a:t>Trục ruột - miễn dịch 1000 ngày đầu đời, giảm 77% khóc Colic (LGG), nghiên cứu 11 năm giảm chàm &amp; dị ứng (HN001).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288536"/>
            <a:ext cx="10728655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14400" y="4453127"/>
            <a:ext cx="1188720" cy="438912"/>
          </a:xfrm>
          <a:prstGeom prst="roundRect">
            <a:avLst/>
          </a:prstGeom>
          <a:solidFill>
            <a:srgbClr val="FEF3C7"/>
          </a:solidFill>
          <a:ln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D97706"/>
                </a:solidFill>
              </a:defRPr>
            </a:pPr>
            <a:r>
              <a:t>PHẦN 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0" y="4379975"/>
            <a:ext cx="8961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F172A"/>
                </a:solidFill>
              </a:defRPr>
            </a:pPr>
            <a:r>
              <a:t>Bản Đồ Bằng Chứng &amp; Ranh Giới Claim</a:t>
            </a:r>
          </a:p>
          <a:p>
            <a:pPr>
              <a:defRPr sz="1000">
                <a:solidFill>
                  <a:srgbClr val="475569"/>
                </a:solidFill>
              </a:defRPr>
            </a:pPr>
            <a:r>
              <a:t>Ma trận phân định điều ĐƯỢC PHÉP NÓI vs CẦN TRÁNH giúp phòng ngừa rủi ro pháp lý cho Brand &amp; Dược sĩ.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5184648"/>
            <a:ext cx="10728655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14400" y="5349240"/>
            <a:ext cx="1188720" cy="438912"/>
          </a:xfrm>
          <a:prstGeom prst="roundRect">
            <a:avLst/>
          </a:prstGeom>
          <a:solidFill>
            <a:srgbClr val="ECFDF5"/>
          </a:solidFill>
          <a:ln>
            <a:solidFill>
              <a:srgbClr val="065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65F46"/>
                </a:solidFill>
              </a:defRPr>
            </a:pPr>
            <a:r>
              <a:t>PHẦN 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5276088"/>
            <a:ext cx="8961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F172A"/>
                </a:solidFill>
              </a:defRPr>
            </a:pPr>
            <a:r>
              <a:t>Cẩm Nang Dược Sĩ &amp; Xác Thực Chính Hãng</a:t>
            </a:r>
          </a:p>
          <a:p>
            <a:pPr>
              <a:defRPr sz="1000">
                <a:solidFill>
                  <a:srgbClr val="475569"/>
                </a:solidFill>
              </a:defRPr>
            </a:pPr>
            <a:r>
              <a:t>3 Kịch bản tư vấn tại quầy, đối chiếu Hàng chính hãng vs Xách tay, và quét Tem chống giả kép 2 lớp.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59669"/>
                </a:solidFill>
              </a:defRPr>
            </a:pPr>
            <a:r>
              <a:t>PHẦN 01: NỀN TẢNG KHOA HỌC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Di Sản Thương Hiệu &amp; Vị Thế Dẫn Đầu Tại Úc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Thương hiệu men vi sinh chuyên biệt với bề dày 20+ năm nghiên cứu vi sinh vật học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530352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49377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 b="1">
                <a:solidFill>
                  <a:srgbClr val="059669"/>
                </a:solidFill>
              </a:defRPr>
            </a:pPr>
            <a:r>
              <a:t>DI SẢN 20+ NĂM NGHIÊN CỨU TẠI ÚC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</a:defRPr>
            </a:pPr>
            <a:r>
              <a:t>• No.1 Men Vi Sinh Bán Chạy Nhất Tại Úc*: Theo số liệu Circana đo lường kênh Nhà thuốc &amp; Siêu thị Úc tính đến 11/05/2023.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</a:defRPr>
            </a:pPr>
            <a:r>
              <a:t>• No.1 Probiotic Trên Sàn Alibaba Quốc Tế: Dòng men vi sinh nhập khẩu được tin dùng hàng đầu tại thị trường Châu Á.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</a:defRPr>
            </a:pPr>
            <a:r>
              <a:t>• Mạng Lưới Phân Phối Toàn Cầu: Có mặt tại Úc, New Zealand, Singapore, Malaysia, Việt Nam, Trung Quốc, Mỹ...</a:t>
            </a:r>
          </a:p>
          <a:p>
            <a:pPr>
              <a:spcAft>
                <a:spcPts val="600"/>
              </a:spcAft>
              <a:defRPr sz="1050">
                <a:solidFill>
                  <a:srgbClr val="0F172A"/>
                </a:solidFill>
              </a:defRPr>
            </a:pPr>
            <a:r>
              <a:t>• Kiểm Định Khắt Khe Bởi TGA (Úc): Đáp ứng các tiêu chuẩn trị liệu cao cấp nhất của Chính phủ Úc.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00200"/>
            <a:ext cx="5242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heritage_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737360"/>
            <a:ext cx="48764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59669"/>
                </a:solidFill>
              </a:defRPr>
            </a:pPr>
            <a:r>
              <a:t>PHẦN 01: NỀN TẢNG KHOA HỌC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Brand Key: 6 Giá Trị Cốt Lõi Tạo Nên Khác Biệt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Nền tảng giúp Life-Space® khẳng định chất lượng vượt trội so với men vi sinh thông thường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rand_key_h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103628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59669"/>
                </a:solidFill>
              </a:defRPr>
            </a:pPr>
            <a:r>
              <a:t>PHẦN 01: NỀN TẢNG KHOA HỌC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Công Nghệ Đông Khô Lạnh 3 Bước (Advanced Freeze-Drying)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Bảo toàn tối đa sức sống và hoạt tính sinh học của lợi khuẩn ở nhiệt độ phòng (&lt;30°C)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50292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46634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059669"/>
                </a:solidFill>
              </a:defRPr>
            </a:pPr>
            <a:r>
              <a:t>QUY TRÌNH BẢO QUẢN HOẠT TÍNH LÂU DÀI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• 1. Đông Lạnh Sâu (-50°C):</a:t>
            </a:r>
            <a:br/>
            <a:r>
              <a:t>  Hạ nhiệt độ kệ mẫu xuống -50°C (tốc độ 0.5°C/phút), giữ ổn định 2h đóng băng hoàn toàn tế bào.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• 2. Sấy Thăng Hoa Sơ Cấp (-65°C / 20 Pa):</a:t>
            </a:r>
            <a:br/>
            <a:r>
              <a:t>  Hút chân không sâu 20 Pa, nâng nhiệt kệ lên -20°C thăng hoa 95% tinh thể băng thành hơi.</a:t>
            </a:r>
          </a:p>
          <a:p>
            <a:pPr>
              <a:spcAft>
                <a:spcPts val="600"/>
              </a:spcAft>
              <a:defRPr sz="1000">
                <a:solidFill>
                  <a:srgbClr val="0F172A"/>
                </a:solidFill>
              </a:defRPr>
            </a:pPr>
            <a:r>
              <a:t>• 3. Sấy Thứ Cấp Giải Hấp (+25°C):</a:t>
            </a:r>
            <a:br/>
            <a:r>
              <a:t>  Nâng nhiệt lên +25°C ở áp suất chân không cực tiểu, loại bỏ ẩm liên kết còn lại.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1600200"/>
            <a:ext cx="551657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freeze_drying_ste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1737360"/>
            <a:ext cx="521208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59669"/>
                </a:solidFill>
              </a:defRPr>
            </a:pPr>
            <a:r>
              <a:t>PHẦN 01: NỀN TẢNG KHOA HỌC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Khả Năng Sinh Tồn Qua Acid/Mật &amp; Định Danh Cấp Chủng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Kiểm định thực nghiệm theo tiêu chuẩn phòng lab DuPont và nguyên lý đặc hiệu theo chủng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dupont_test_she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4846320" cy="41148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217920" y="1600200"/>
            <a:ext cx="5242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taxonomy_pyrami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737360"/>
            <a:ext cx="48764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59669"/>
                </a:solidFill>
              </a:defRPr>
            </a:pPr>
            <a:r>
              <a:t>PHẦN 01: NỀN TẢNG KHOA HỌC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Danh Mục Đa Dạng &amp; Chứng Nhận TGA / ARTG (Úc)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100% sản phẩm đều được cấp phép chính thức bởi Cơ quan Quản lý Dược phẩm Úc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product_portfol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103628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FAE8FF"/>
          </a:solidFill>
          <a:ln w="12700">
            <a:solidFill>
              <a:srgbClr val="C026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C026D3"/>
                </a:solidFill>
              </a:defRPr>
            </a:pPr>
            <a:r>
              <a:t>PHẦN 02: SKU MẸ BẦU &amp; SAU SINH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Life-Space® Probiotic+ Pregnancy &amp; Breastfeeding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Công thức 4 chủng chuyên biệt (15 Tỷ CFU/viên) chăm sóc toàn diện thai kỳ và cho con bú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64008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6035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C026D3"/>
                </a:solidFill>
              </a:defRPr>
            </a:pPr>
            <a:r>
              <a:t>CÔNG THỨC 4 CHỦNG MỤC TIÊU (15 TỶ CFU / VIÊN)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</a:defRPr>
            </a:pPr>
            <a:r>
              <a:t>• L. fermentum CECT 5716 (3.0 Tỷ CFU):</a:t>
            </a:r>
            <a:br/>
            <a:r>
              <a:t>  Phân lập từ sữa mẹ, giảm Staphylococcus, phòng ngừa và giảm tái phát viêm tuyến vú khi nuôi con bằng sữa mẹ.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</a:defRPr>
            </a:pPr>
            <a:r>
              <a:t>• L. rhamnosus HN001 (6.0 Tỷ CFU):</a:t>
            </a:r>
            <a:br/>
            <a:r>
              <a:t>  Nghiên cứu lâm sàng giảm 50% nguy cơ mắc đái tháo đường thai kỳ (GDM) và điều hòa miễn dịch qua sữa mẹ.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</a:defRPr>
            </a:pPr>
            <a:r>
              <a:t>• B. lactis HN019 (5.0 Tỷ CFU):</a:t>
            </a:r>
            <a:br/>
            <a:r>
              <a:t>  Rút ngắn thời gian vận chuyển phân, giảm triệu chứng táo bón, đầy hơi trướng bụng phổ biến ở mẹ bầu.</a:t>
            </a:r>
          </a:p>
          <a:p>
            <a:pPr>
              <a:spcAft>
                <a:spcPts val="400"/>
              </a:spcAft>
              <a:defRPr sz="1000">
                <a:solidFill>
                  <a:srgbClr val="0F172A"/>
                </a:solidFill>
              </a:defRPr>
            </a:pPr>
            <a:r>
              <a:t>• L. rhamnosus GG - LGG (1.0 Tỷ CFU):</a:t>
            </a:r>
            <a:br/>
            <a:r>
              <a:t>  Khuyến nghị Hiệp hội Tiêu hóa WGO 2023, củng cố hàng rào biểu mô ruột, tăng tiết sIgA nâng cao đề kháng mẹ.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1600200"/>
            <a:ext cx="414497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pregnancy_pack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1737360"/>
            <a:ext cx="377921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FAE8FF"/>
          </a:solidFill>
          <a:ln w="12700">
            <a:solidFill>
              <a:srgbClr val="C026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C026D3"/>
                </a:solidFill>
              </a:defRPr>
            </a:pPr>
            <a:r>
              <a:t>PHẦN 02: SKU MẸ BẦU &amp; SAU SINH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Bệnh Học Viêm Tuyến Vú &amp; Cơ Chế Trục Ruột - Tuyến Vú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Lợi khuẩn di chuyển theo đường bạch huyết mạc treo lên tuyến vú để ức chế tụ cầu khuẩn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entero_mammary_dia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103628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FAE8FF"/>
          </a:solidFill>
          <a:ln w="12700">
            <a:solidFill>
              <a:srgbClr val="C026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C026D3"/>
                </a:solidFill>
              </a:defRPr>
            </a:pPr>
            <a:r>
              <a:t>PHẦN 02: SKU MẸ BẦU &amp; SAU SINH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Bằng Chứng Lâm Sàng: Giảm Tụ Cầu &amp; Ngừa Tái Phát Viêm Vú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Nghiên cứu lâm sàng ngẫu nhiên đối chứng giả dược (RCT) của chủng L. fermentum CECT 5716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staph_reduction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4846320" cy="41148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217920" y="1600200"/>
            <a:ext cx="5242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recurrence_grap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737360"/>
            <a:ext cx="48764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FAE8FF"/>
          </a:solidFill>
          <a:ln w="12700">
            <a:solidFill>
              <a:srgbClr val="C026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C026D3"/>
                </a:solidFill>
              </a:defRPr>
            </a:pPr>
            <a:r>
              <a:t>PHẦN 02: SKU MẸ BẦU &amp; SAU SINH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Bằng Chứng Lâm Sàng: ĐTĐ Thai Kỳ (GDM) &amp; Táo Bón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Tác động chuyển hóa và cải thiện nhu động ruột đã được kiểm chứng lâm sàng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gdm_study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4846320" cy="41148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217920" y="1600200"/>
            <a:ext cx="5242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transit_time_grap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737360"/>
            <a:ext cx="48764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FAE8FF"/>
          </a:solidFill>
          <a:ln w="12700">
            <a:solidFill>
              <a:srgbClr val="C026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C026D3"/>
                </a:solidFill>
              </a:defRPr>
            </a:pPr>
            <a:r>
              <a:t>PHẦN 02: SKU MẸ BẦU &amp; SAU SINH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Trục Chuyển Giao Vi Sinh Chu Sinh: Mẹ – Thai Nhi – Trẻ Nhỏ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Kế thừa hệ vi sinh vật và khả năng dung nạp miễn dịch từ mẹ qua 3 giai đoạn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crobiota_transfer_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103628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284C7"/>
                </a:solidFill>
              </a:defRPr>
            </a:pPr>
            <a:r>
              <a:t>PHẦN 03: SKU BÉ 0 - 3 TUỔI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Life-Space® Probiotic Powder for Baby (0 – 3 Tuổi)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Công thức 10 chủng đột phá bảo vệ trục ruột - miễn dịch trong 'cửa sổ vàng' 1000 ngày đầu đời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64008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6035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0284C7"/>
                </a:solidFill>
              </a:defRPr>
            </a:pPr>
            <a:r>
              <a:t>PHỨC HỢP 10 CHỦNG LỢI KHUẨN HIỆP ĐỒNG (LỌ 60G BỘT)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1. L. rhamnosus GG (LGG): Giảm 77% khóc Colic &amp; Giảm nhiễm khuẩn hô hấp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2. L. rhamnosus HN001: Theo dõi 11 năm giảm 42% chàm sữa &amp; dị ứng da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3. B. lactis HN019: Tăng đề kháng đường ruột, 0% trẻ phải dùng kháng sinh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4. B. infantis Bi-26: Lợi khuẩn bản địa chuyên tiêu hóa đường sữa mẹ (HMOs)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5. B. breve Bb-03: Hỗ trợ hấp thu dưỡng chất, giảm rối loạn tiêu hóa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6. B. bifidum Bb-06: Củng cố hàng rào chất nhầy niêm mạc đại tràng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7. L. reuteri 1E1: Giảm sinh bọt khí, chống nôn trớ và đầy hơi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8. L. paracasei Lpc-37: Điều hòa đáp ứng miễn dịch ruột &amp; cân bằng Th1/Th2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9. L. acidophilus La-14: Kháng vi khuẩn gây tiêu chảy và hại khuẩn đường ruột</a:t>
            </a:r>
          </a:p>
          <a:p>
            <a:pPr>
              <a:spcAft>
                <a:spcPts val="200"/>
              </a:spcAft>
              <a:defRPr sz="950">
                <a:solidFill>
                  <a:srgbClr val="0F172A"/>
                </a:solidFill>
              </a:defRPr>
            </a:pPr>
            <a:r>
              <a:t>• 10. L. plantarum Lp-115: Tăng cường liên kết tế bào biểu mô ruột chặt chẽ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1600200"/>
            <a:ext cx="414497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baby_pack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1737360"/>
            <a:ext cx="377921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284C7"/>
                </a:solidFill>
              </a:defRPr>
            </a:pPr>
            <a:r>
              <a:t>PHẦN 03: SKU BÉ 0 - 3 TUỔI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Sự Phát Triển Của Hệ Vi Sinh Vật Theo Độ Tuổi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Biểu đồ Mitsuoka: Bifidobacteria chiếm ưu thế vượt trội ở trẻ bú mẹ và giảm dần theo tuổi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tsuoka_age_cur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103628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284C7"/>
                </a:solidFill>
              </a:defRPr>
            </a:pPr>
            <a:r>
              <a:t>PHẦN 03: SKU BÉ 0 - 3 TUỔI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Bằng Chứng Lâm Sàng: Giảm 77% Khóc Colic &amp; Giảm URTI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Hiệu quả của L. rhamnosus GG (LGG) và B. lactis HN019 trên tiêu hóa và hô hấp trẻ 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olic_crying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4846320" cy="41148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217920" y="1600200"/>
            <a:ext cx="5242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urti_reduction_grap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737360"/>
            <a:ext cx="48764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284C7"/>
                </a:solidFill>
              </a:defRPr>
            </a:pPr>
            <a:r>
              <a:t>PHẦN 03: SKU BÉ 0 - 3 TUỔI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Nghiên Cứu Theo Dõi 11 Năm: Giảm Nguy Cơ Chàm &amp; Dị Ứng (HN001)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Nghiên cứu thuần tập RCT có thời gian theo dõi dài nhất thế giới về men vi sinh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eczema_11yr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103628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0F2FE"/>
          </a:solidFill>
          <a:ln w="127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284C7"/>
                </a:solidFill>
              </a:defRPr>
            </a:pPr>
            <a:r>
              <a:t>PHẦN 03: SKU BÉ 0 - 3 TUỔI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Quy Chuẩn Nhãn Sạch (Clean Label) &amp; Hướng Dẫn Pha Chế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Đảm bảo tối đa an toàn sinh học và duy trì mật độ tế bào sống cho hệ tiêu hóa trẻ nhỏ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7286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prep_guide_ic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103628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D97706"/>
                </a:solidFill>
              </a:defRPr>
            </a:pPr>
            <a:r>
              <a:t>PHẦN 04: RANH GIỚI CLAIM (DS SBOS™)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Bản Đồ Bằng Chứng &amp; Ranh Giới Claim (Claim Boundaries)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Phân định rõ ràng giữa Bằng chứng khoa học và Phạm vi phát ngôn an toàn pháp lý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728655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73352"/>
            <a:ext cx="10362895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172A"/>
                </a:solidFill>
              </a:defRPr>
            </a:pPr>
            <a:r>
              <a:t>1. TUYẾN VÚ &amp; VIÊM VÚ</a:t>
            </a:r>
          </a:p>
          <a:p>
            <a:pPr>
              <a:defRPr sz="950" b="1">
                <a:solidFill>
                  <a:srgbClr val="065F46"/>
                </a:solidFill>
              </a:defRPr>
            </a:pPr>
            <a:r>
              <a:t>✅ NÊN: 'Hỗ trợ bổ sung L. fermentum CECT 5716 giảm tải lượng tụ cầu trong sữa mẹ, hỗ trợ phòng ngừa viêm tuyến vú.'</a:t>
            </a:r>
          </a:p>
          <a:p>
            <a:pPr>
              <a:defRPr sz="950" b="1">
                <a:solidFill>
                  <a:srgbClr val="DC2626"/>
                </a:solidFill>
              </a:defRPr>
            </a:pPr>
            <a:r>
              <a:t>❌ CẤM: 'Trị khỏi dứt điểm tắc tia sữa / Thay thế thuốc kháng sinh khi đã có ổ áp-xe.'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715768"/>
            <a:ext cx="10728655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788920"/>
            <a:ext cx="10362895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172A"/>
                </a:solidFill>
              </a:defRPr>
            </a:pPr>
            <a:r>
              <a:t>2. ĐTĐ THAI KỲ (GDM)</a:t>
            </a:r>
          </a:p>
          <a:p>
            <a:pPr>
              <a:defRPr sz="950" b="1">
                <a:solidFill>
                  <a:srgbClr val="065F46"/>
                </a:solidFill>
              </a:defRPr>
            </a:pPr>
            <a:r>
              <a:t>✅ NÊN: 'Chủng L. rhamnosus HN001 trong nghiên cứu lâm sàng giúp hỗ trợ giảm 50% nguy cơ mắc đái tháo đường thai kỳ.'</a:t>
            </a:r>
          </a:p>
          <a:p>
            <a:pPr>
              <a:defRPr sz="950" b="1">
                <a:solidFill>
                  <a:srgbClr val="DC2626"/>
                </a:solidFill>
              </a:defRPr>
            </a:pPr>
            <a:r>
              <a:t>❌ CẤM: 'Thuốc đặc trị tiểu đường thai kỳ / Uống men này thì không cần theo dõi chế độ ăn.'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831335"/>
            <a:ext cx="10728655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904487"/>
            <a:ext cx="10362895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172A"/>
                </a:solidFill>
              </a:defRPr>
            </a:pPr>
            <a:r>
              <a:t>3. KHÓC COLIC Ở TRẺ</a:t>
            </a:r>
          </a:p>
          <a:p>
            <a:pPr>
              <a:defRPr sz="950" b="1">
                <a:solidFill>
                  <a:srgbClr val="065F46"/>
                </a:solidFill>
              </a:defRPr>
            </a:pPr>
            <a:r>
              <a:t>✅ NÊN: 'Chứa chủng L. rhamnosus GG (LGG) kiểm chứng lâm sàng giúp giảm thời gian quấy khóc dạ đề Colic.'</a:t>
            </a:r>
          </a:p>
          <a:p>
            <a:pPr>
              <a:defRPr sz="950" b="1">
                <a:solidFill>
                  <a:srgbClr val="DC2626"/>
                </a:solidFill>
              </a:defRPr>
            </a:pPr>
            <a:r>
              <a:t>❌ CẤM: 'Làm bé ngủ ngoan ngay lập tức / Trị bách bệnh quấy khóc.'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46904"/>
            <a:ext cx="10728655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0056"/>
            <a:ext cx="10362895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F172A"/>
                </a:solidFill>
              </a:defRPr>
            </a:pPr>
            <a:r>
              <a:t>4. CHÀM SỮA &amp; DỊ ỨNG DA</a:t>
            </a:r>
          </a:p>
          <a:p>
            <a:pPr>
              <a:defRPr sz="950" b="1">
                <a:solidFill>
                  <a:srgbClr val="065F46"/>
                </a:solidFill>
              </a:defRPr>
            </a:pPr>
            <a:r>
              <a:t>✅ NÊN: 'Chủng L. rhamnosus HN001 có dữ liệu 11 năm chứng minh hỗ trợ giảm nguy cơ chàm sữa và dị ứng da.'</a:t>
            </a:r>
          </a:p>
          <a:p>
            <a:pPr>
              <a:defRPr sz="950" b="1">
                <a:solidFill>
                  <a:srgbClr val="DC2626"/>
                </a:solidFill>
              </a:defRPr>
            </a:pPr>
            <a:r>
              <a:t>❌ CẤM: 'Thuốc đặc trị chàm / Chữa khỏi hoàn toàn dị ứng bẩm sinh.'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65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PHẦN 05: CẨM NANG DƯỢC SĨ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Kịch Bản Tư Vấn Phân Tầng Lâm Sàng Tại Nhà Thuốc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Xử lý chuẩn y khoa các rào cản tâm lý thường gặp của khách hàng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34290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30632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59669"/>
                </a:solidFill>
              </a:defRPr>
            </a:pPr>
            <a:r>
              <a:t>TÌNH HUỐNG 01</a:t>
            </a:r>
          </a:p>
          <a:p>
            <a:pPr>
              <a:spcAft>
                <a:spcPts val="600"/>
              </a:spcAft>
              <a:defRPr sz="1200" b="1">
                <a:solidFill>
                  <a:srgbClr val="0F172A"/>
                </a:solidFill>
              </a:defRPr>
            </a:pPr>
            <a:r>
              <a:t>Mẹ Bầu Táo Bón &amp; Ngại Thuốc</a:t>
            </a:r>
          </a:p>
          <a:p>
            <a:pPr>
              <a:spcAft>
                <a:spcPts val="800"/>
              </a:spcAft>
              <a:defRPr sz="1000">
                <a:solidFill>
                  <a:srgbClr val="94A3B8"/>
                </a:solidFill>
              </a:defRPr>
            </a:pPr>
            <a:r>
              <a:t>Bệnh cảnh: Thai phụ 22 tuần ngại uống thuốc nhuận tràng sợ co thắt tử cung.</a:t>
            </a:r>
          </a:p>
          <a:p>
            <a:pPr>
              <a:defRPr sz="1000">
                <a:solidFill>
                  <a:srgbClr val="475569"/>
                </a:solidFill>
              </a:defRPr>
            </a:pPr>
            <a:r>
              <a:t>TƯ VẤN: Dùng Probiotic+ Pregnancy (1v/ngày). Chủng B. lactis HN019 tăng nhu động đại tràng tự nhiên 20-40%, làm mềm phân an toàn và ngừa ĐTĐ thai kỳ.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600200"/>
            <a:ext cx="34290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1737360"/>
            <a:ext cx="30632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59669"/>
                </a:solidFill>
              </a:defRPr>
            </a:pPr>
            <a:r>
              <a:t>TÌNH HUỐNG 02</a:t>
            </a:r>
          </a:p>
          <a:p>
            <a:pPr>
              <a:spcAft>
                <a:spcPts val="600"/>
              </a:spcAft>
              <a:defRPr sz="1200" b="1">
                <a:solidFill>
                  <a:srgbClr val="0F172A"/>
                </a:solidFill>
              </a:defRPr>
            </a:pPr>
            <a:r>
              <a:t>Mẹ Cương Đau Tuyến Vú</a:t>
            </a:r>
          </a:p>
          <a:p>
            <a:pPr>
              <a:spcAft>
                <a:spcPts val="800"/>
              </a:spcAft>
              <a:defRPr sz="1000">
                <a:solidFill>
                  <a:srgbClr val="94A3B8"/>
                </a:solidFill>
              </a:defRPr>
            </a:pPr>
            <a:r>
              <a:t>Bệnh cảnh: Mẹ sau sinh 1 tháng cương tức ngực, sợ viêm áp-xe phải dùng kháng sinh.</a:t>
            </a:r>
          </a:p>
          <a:p>
            <a:pPr>
              <a:defRPr sz="1000">
                <a:solidFill>
                  <a:srgbClr val="475569"/>
                </a:solidFill>
              </a:defRPr>
            </a:pPr>
            <a:r>
              <a:t>TƯ VẤN: Uống ngay Probiotic+ Pregnancy (1v/ngày). Chủng CECT 5716 đi theo đường bạch huyết lên tuyến vú diệt tụ cầu khuẩn, giảm đau buốt an toàn cho sữa.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600200"/>
            <a:ext cx="342900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0" y="1737360"/>
            <a:ext cx="30632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59669"/>
                </a:solidFill>
              </a:defRPr>
            </a:pPr>
            <a:r>
              <a:t>TÌNH HUỐNG 03</a:t>
            </a:r>
          </a:p>
          <a:p>
            <a:pPr>
              <a:spcAft>
                <a:spcPts val="600"/>
              </a:spcAft>
              <a:defRPr sz="1200" b="1">
                <a:solidFill>
                  <a:srgbClr val="0F172A"/>
                </a:solidFill>
              </a:defRPr>
            </a:pPr>
            <a:r>
              <a:t>Bé Khóc Đêm &amp; Chàm Da</a:t>
            </a:r>
          </a:p>
          <a:p>
            <a:pPr>
              <a:spcAft>
                <a:spcPts val="800"/>
              </a:spcAft>
              <a:defRPr sz="1000">
                <a:solidFill>
                  <a:srgbClr val="94A3B8"/>
                </a:solidFill>
              </a:defRPr>
            </a:pPr>
            <a:r>
              <a:t>Bệnh cảnh: Bé 2 tháng tuổi quấy khóc nhiều về đêm và nổi mẩn đỏ dị ứng da.</a:t>
            </a:r>
          </a:p>
          <a:p>
            <a:pPr>
              <a:defRPr sz="1000">
                <a:solidFill>
                  <a:srgbClr val="475569"/>
                </a:solidFill>
              </a:defRPr>
            </a:pPr>
            <a:r>
              <a:t>TƯ VẤN: Dùng Baby Powder (1 thìa gạt 1g/ngày dưới 40°C). LGG giảm 77% khóc Colic và HN001 theo dõi 11 năm giảm 42% chàm sữa.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292608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065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PHẦN 05: CẨM NANG DƯỢC SĨ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Quy Trình Xác Thực Tem Chống Giả 2 Lớp Độc Quyền</a:t>
            </a:r>
          </a:p>
          <a:p>
            <a:pPr>
              <a:spcBef>
                <a:spcPts val="200"/>
              </a:spcBef>
              <a:defRPr sz="1100">
                <a:solidFill>
                  <a:srgbClr val="475569"/>
                </a:solidFill>
              </a:defRPr>
            </a:pPr>
            <a:r>
              <a:t>Công nghệ bảo mật mã hóa kép ngăn ngừa 100% tình trạng sao chép mã dán lên hàng giả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DS Thu Thủy · Scientific Brand &amp; Communication (dsthuthuy.com)  |  Life-Space® Probiotics Scientific Dossier (DS SBOS™ Standard)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dual_qr_cap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37360"/>
            <a:ext cx="4846320" cy="41148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217920" y="1600200"/>
            <a:ext cx="5242255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heck_screen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737360"/>
            <a:ext cx="487649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371600"/>
            <a:ext cx="100584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300" b="1">
                <a:solidFill>
                  <a:srgbClr val="10B981"/>
                </a:solidFill>
              </a:defRPr>
            </a:pPr>
            <a:r>
              <a:t>TỔNG KẾT &amp; CAM KẾT CHẤT LƯỢNG KHOA HỌC</a:t>
            </a:r>
          </a:p>
          <a:p>
            <a:pPr>
              <a:spcAft>
                <a:spcPts val="1800"/>
              </a:spcAft>
              <a:defRPr sz="2800" b="1">
                <a:solidFill>
                  <a:srgbClr val="FFFFFF"/>
                </a:solidFill>
              </a:defRPr>
            </a:pPr>
            <a:r>
              <a:t>LIFE-SPACE®: CHUẨN MỰC MEN VI SINH HÀNG ĐẦU NƯỚC ÚC</a:t>
            </a:r>
          </a:p>
          <a:p>
            <a:pPr>
              <a:spcAft>
                <a:spcPts val="2400"/>
              </a:spcAft>
              <a:defRPr sz="1300">
                <a:solidFill>
                  <a:srgbClr val="E2E8F0"/>
                </a:solidFill>
              </a:defRPr>
            </a:pPr>
            <a:r>
              <a:t>✅ 100% Chủng lợi khuẩn có bằng chứng thử nghiệm lâm sàng ngẫu nhiên đối chứng (RCT).</a:t>
            </a:r>
            <a:br/>
            <a:r>
              <a:t>✅ Công nghệ đông khô lạnh 3 bước bảo toàn hoạt tính ở nhiệt độ phòng (&lt;30°C).</a:t>
            </a:r>
            <a:br/>
            <a:r>
              <a:t>✅ Đạt tiêu chuẩn khắt khe của TGA (Úc) và nhập khẩu chính ngạch nguyên hộp.</a:t>
            </a:r>
            <a:br/>
            <a:r>
              <a:t>✅ Hệ thống thông tin minh bạch, tuân thủ pháp lý theo phương pháp DS SBOS™.</a:t>
            </a:r>
          </a:p>
          <a:p>
            <a:pPr>
              <a:defRPr sz="1100">
                <a:solidFill>
                  <a:srgbClr val="10B981"/>
                </a:solidFill>
              </a:defRPr>
            </a:pPr>
            <a:r>
              <a:t>DS Thu Thủy · Scientific Brand &amp; Communication  |  Website: dsthuthuy.com  |  Hotline/Zalo: 0986 692 773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